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63" r:id="rId2"/>
  </p:sldMasterIdLst>
  <p:notesMasterIdLst>
    <p:notesMasterId r:id="rId20"/>
  </p:notesMasterIdLst>
  <p:sldIdLst>
    <p:sldId id="256" r:id="rId3"/>
    <p:sldId id="273" r:id="rId4"/>
    <p:sldId id="285" r:id="rId5"/>
    <p:sldId id="259" r:id="rId6"/>
    <p:sldId id="274" r:id="rId7"/>
    <p:sldId id="260" r:id="rId8"/>
    <p:sldId id="275" r:id="rId9"/>
    <p:sldId id="262" r:id="rId10"/>
    <p:sldId id="263" r:id="rId11"/>
    <p:sldId id="264" r:id="rId12"/>
    <p:sldId id="265" r:id="rId13"/>
    <p:sldId id="266" r:id="rId14"/>
    <p:sldId id="277" r:id="rId15"/>
    <p:sldId id="268" r:id="rId16"/>
    <p:sldId id="269" r:id="rId17"/>
    <p:sldId id="284" r:id="rId18"/>
    <p:sldId id="270" r:id="rId19"/>
  </p:sldIdLst>
  <p:sldSz cx="12192000" cy="6858000"/>
  <p:notesSz cx="6858000" cy="8961438"/>
  <p:custShowLst>
    <p:custShow name="Estrie" id="0">
      <p:sldLst>
        <p:sld r:id="rId3"/>
        <p:sld r:id="rId12"/>
        <p:sld r:id="rId13"/>
        <p:sld r:id="rId14"/>
        <p:sld r:id="rId19"/>
      </p:sldLst>
    </p:custShow>
    <p:custShow name="Côte-Nord" id="1">
      <p:sldLst>
        <p:sld r:id="rId3"/>
        <p:sld r:id="rId9"/>
        <p:sld r:id="rId10"/>
        <p:sld r:id="rId11"/>
        <p:sld r:id="rId19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3812" autoAdjust="0"/>
  </p:normalViewPr>
  <p:slideViewPr>
    <p:cSldViewPr>
      <p:cViewPr varScale="1">
        <p:scale>
          <a:sx n="63" d="100"/>
          <a:sy n="63" d="100"/>
        </p:scale>
        <p:origin x="138" y="-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-1914"/>
    </p:cViewPr>
  </p:sorterViewPr>
  <p:notesViewPr>
    <p:cSldViewPr>
      <p:cViewPr varScale="1">
        <p:scale>
          <a:sx n="52" d="100"/>
          <a:sy n="52" d="100"/>
        </p:scale>
        <p:origin x="1914" y="84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celyne\Documents\Apprendre%20PowerPoint%20Off365\Usager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533971683905971E-2"/>
          <c:y val="0.1128437772082659"/>
          <c:w val="0.68185742093830226"/>
          <c:h val="0.78066914498141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Bois-Francs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4000"/>
                  </a:schemeClr>
                </a:gs>
                <a:gs pos="100000">
                  <a:schemeClr val="accent1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numRef>
              <c:f>Feuil1!$B$1:$C$1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Feuil1!$B$2:$C$2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32-48EA-B970-F917FB4BFE2B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Côte-Nord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lumMod val="114000"/>
                  </a:schemeClr>
                </a:gs>
                <a:gs pos="100000">
                  <a:schemeClr val="accent2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numRef>
              <c:f>Feuil1!$B$1:$C$1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Feuil1!$B$3:$C$3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32-48EA-B970-F917FB4BFE2B}"/>
            </c:ext>
          </c:extLst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Estrie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lumMod val="114000"/>
                  </a:schemeClr>
                </a:gs>
                <a:gs pos="100000">
                  <a:schemeClr val="accent3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numRef>
              <c:f>Feuil1!$B$1:$C$1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Feuil1!$B$4:$C$4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32-48EA-B970-F917FB4BFE2B}"/>
            </c:ext>
          </c:extLst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Mauricie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8000"/>
                    <a:lumMod val="114000"/>
                  </a:schemeClr>
                </a:gs>
                <a:gs pos="100000">
                  <a:schemeClr val="accent4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numRef>
              <c:f>Feuil1!$B$1:$C$1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Feuil1!$B$5:$C$5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F32-48EA-B970-F917FB4BFE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58067184"/>
        <c:axId val="458064232"/>
      </c:barChart>
      <c:catAx>
        <c:axId val="458067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58064232"/>
        <c:crosses val="autoZero"/>
        <c:auto val="1"/>
        <c:lblAlgn val="ctr"/>
        <c:lblOffset val="100"/>
        <c:noMultiLvlLbl val="0"/>
      </c:catAx>
      <c:valAx>
        <c:axId val="4580642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58067184"/>
        <c:crosses val="autoZero"/>
        <c:crossBetween val="between"/>
      </c:valAx>
      <c:spPr>
        <a:solidFill>
          <a:schemeClr val="tx1">
            <a:lumMod val="65000"/>
            <a:lumOff val="35000"/>
          </a:schemeClr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409744452531892"/>
          <c:y val="0.32988740389487092"/>
          <c:w val="0.20693882493286678"/>
          <c:h val="0.34022519221025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/>
    </a:solidFill>
    <a:ln w="19050" cap="rnd" cmpd="sng" algn="ctr">
      <a:solidFill>
        <a:schemeClr val="dk1">
          <a:shade val="50000"/>
        </a:schemeClr>
      </a:solidFill>
      <a:prstDash val="solid"/>
    </a:ln>
    <a:effectLst/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cycle4" loCatId="matrix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 dirty="0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 dirty="0"/>
            <a:t>La Côte-Nord</a:t>
          </a:r>
          <a:endParaRPr lang="fr-FR" dirty="0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 dirty="0"/>
            <a:t>L’Estrie</a:t>
          </a:r>
          <a:endParaRPr lang="fr-FR" dirty="0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48FD4B2B-7984-4433-9DD6-C5D7F15387C0}" type="pres">
      <dgm:prSet presAssocID="{E05B8712-3D94-4EB2-B442-11F2F1AD49D0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32208A56-B4C3-4E97-AE0F-B114659CCFD5}" type="pres">
      <dgm:prSet presAssocID="{E05B8712-3D94-4EB2-B442-11F2F1AD49D0}" presName="children" presStyleCnt="0"/>
      <dgm:spPr/>
    </dgm:pt>
    <dgm:pt modelId="{925BAC09-0129-437F-88C0-62399F84B450}" type="pres">
      <dgm:prSet presAssocID="{E05B8712-3D94-4EB2-B442-11F2F1AD49D0}" presName="childPlaceholder" presStyleCnt="0"/>
      <dgm:spPr/>
    </dgm:pt>
    <dgm:pt modelId="{1F1627BD-CAC7-4A76-A330-A75AC2624F05}" type="pres">
      <dgm:prSet presAssocID="{E05B8712-3D94-4EB2-B442-11F2F1AD49D0}" presName="circle" presStyleCnt="0"/>
      <dgm:spPr/>
    </dgm:pt>
    <dgm:pt modelId="{2FBFA8DB-2B0E-47DE-AB91-5ABC75B58578}" type="pres">
      <dgm:prSet presAssocID="{E05B8712-3D94-4EB2-B442-11F2F1AD49D0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B0A79917-D887-4472-A112-45899D2444DA}" type="pres">
      <dgm:prSet presAssocID="{E05B8712-3D94-4EB2-B442-11F2F1AD49D0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331FBBA8-32A6-4B61-9AB3-D0F8A2C95FDF}" type="pres">
      <dgm:prSet presAssocID="{E05B8712-3D94-4EB2-B442-11F2F1AD49D0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B970E8B4-B449-4B25-9A41-DAE1DB5A399F}" type="pres">
      <dgm:prSet presAssocID="{E05B8712-3D94-4EB2-B442-11F2F1AD49D0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643AE3BB-D1FC-4E6A-B8D2-7A48F1B55840}" type="pres">
      <dgm:prSet presAssocID="{E05B8712-3D94-4EB2-B442-11F2F1AD49D0}" presName="quadrantPlaceholder" presStyleCnt="0"/>
      <dgm:spPr/>
    </dgm:pt>
    <dgm:pt modelId="{4357437F-C8DF-41AD-8B8A-814E9D055CD0}" type="pres">
      <dgm:prSet presAssocID="{E05B8712-3D94-4EB2-B442-11F2F1AD49D0}" presName="center1" presStyleLbl="fgShp" presStyleIdx="0" presStyleCnt="2"/>
      <dgm:spPr/>
    </dgm:pt>
    <dgm:pt modelId="{1107775D-A0AE-4F8E-93EE-59FEB2A5F99C}" type="pres">
      <dgm:prSet presAssocID="{E05B8712-3D94-4EB2-B442-11F2F1AD49D0}" presName="center2" presStyleLbl="fgShp" presStyleIdx="1" presStyleCnt="2"/>
      <dgm:spPr/>
    </dgm:pt>
  </dgm:ptLst>
  <dgm:cxnLst>
    <dgm:cxn modelId="{3E83A305-6693-4562-B87D-6729B437685A}" type="presOf" srcId="{A5B52DC1-4514-49A4-A85D-091F62CBFE50}" destId="{B970E8B4-B449-4B25-9A41-DAE1DB5A399F}" srcOrd="0" destOrd="0" presId="urn:microsoft.com/office/officeart/2005/8/layout/cycle4"/>
    <dgm:cxn modelId="{39F34D07-E449-4271-8BC5-18C59F9776A0}" type="presOf" srcId="{1D44610B-F03A-4450-8D4B-60319D68D353}" destId="{2FBFA8DB-2B0E-47DE-AB91-5ABC75B58578}" srcOrd="0" destOrd="0" presId="urn:microsoft.com/office/officeart/2005/8/layout/cycle4"/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AC400C23-0E62-4B77-8C3E-A9FC361D8E04}" type="presOf" srcId="{B334440E-9278-46C3-9886-1990CC417916}" destId="{B0A79917-D887-4472-A112-45899D2444DA}" srcOrd="0" destOrd="0" presId="urn:microsoft.com/office/officeart/2005/8/layout/cycle4"/>
    <dgm:cxn modelId="{6C51B12B-2F23-47E0-826B-AD9FFDE99F18}" type="presOf" srcId="{E05B8712-3D94-4EB2-B442-11F2F1AD49D0}" destId="{48FD4B2B-7984-4433-9DD6-C5D7F15387C0}" srcOrd="0" destOrd="0" presId="urn:microsoft.com/office/officeart/2005/8/layout/cycle4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41BC35FD-BF88-42CE-9718-38F10FFA341F}" type="presOf" srcId="{5ADDA3D6-CF83-404E-B072-240E16C2C82A}" destId="{331FBBA8-32A6-4B61-9AB3-D0F8A2C95FDF}" srcOrd="0" destOrd="0" presId="urn:microsoft.com/office/officeart/2005/8/layout/cycle4"/>
    <dgm:cxn modelId="{A1C021E3-44A1-4FD4-ADC0-891C4A00339C}" type="presParOf" srcId="{48FD4B2B-7984-4433-9DD6-C5D7F15387C0}" destId="{32208A56-B4C3-4E97-AE0F-B114659CCFD5}" srcOrd="0" destOrd="0" presId="urn:microsoft.com/office/officeart/2005/8/layout/cycle4"/>
    <dgm:cxn modelId="{8533C54C-E7FC-46EF-964C-629FDBDCBAC7}" type="presParOf" srcId="{32208A56-B4C3-4E97-AE0F-B114659CCFD5}" destId="{925BAC09-0129-437F-88C0-62399F84B450}" srcOrd="0" destOrd="0" presId="urn:microsoft.com/office/officeart/2005/8/layout/cycle4"/>
    <dgm:cxn modelId="{8933DAF1-CA8A-4896-8B58-7F87F8B663E0}" type="presParOf" srcId="{48FD4B2B-7984-4433-9DD6-C5D7F15387C0}" destId="{1F1627BD-CAC7-4A76-A330-A75AC2624F05}" srcOrd="1" destOrd="0" presId="urn:microsoft.com/office/officeart/2005/8/layout/cycle4"/>
    <dgm:cxn modelId="{1C8F383C-B4BF-413E-A9F5-1D7BE2B2F9F3}" type="presParOf" srcId="{1F1627BD-CAC7-4A76-A330-A75AC2624F05}" destId="{2FBFA8DB-2B0E-47DE-AB91-5ABC75B58578}" srcOrd="0" destOrd="0" presId="urn:microsoft.com/office/officeart/2005/8/layout/cycle4"/>
    <dgm:cxn modelId="{E8DEA1C0-13FC-4A32-BECE-0B71238F94EF}" type="presParOf" srcId="{1F1627BD-CAC7-4A76-A330-A75AC2624F05}" destId="{B0A79917-D887-4472-A112-45899D2444DA}" srcOrd="1" destOrd="0" presId="urn:microsoft.com/office/officeart/2005/8/layout/cycle4"/>
    <dgm:cxn modelId="{2BFCBD53-04EB-472C-B10F-AA87F5963140}" type="presParOf" srcId="{1F1627BD-CAC7-4A76-A330-A75AC2624F05}" destId="{331FBBA8-32A6-4B61-9AB3-D0F8A2C95FDF}" srcOrd="2" destOrd="0" presId="urn:microsoft.com/office/officeart/2005/8/layout/cycle4"/>
    <dgm:cxn modelId="{7EDE8099-A8AF-4527-853D-AB062955AD14}" type="presParOf" srcId="{1F1627BD-CAC7-4A76-A330-A75AC2624F05}" destId="{B970E8B4-B449-4B25-9A41-DAE1DB5A399F}" srcOrd="3" destOrd="0" presId="urn:microsoft.com/office/officeart/2005/8/layout/cycle4"/>
    <dgm:cxn modelId="{2AAAA834-86E1-415E-8F24-D81F3A6DD754}" type="presParOf" srcId="{1F1627BD-CAC7-4A76-A330-A75AC2624F05}" destId="{643AE3BB-D1FC-4E6A-B8D2-7A48F1B55840}" srcOrd="4" destOrd="0" presId="urn:microsoft.com/office/officeart/2005/8/layout/cycle4"/>
    <dgm:cxn modelId="{33A61B27-25D7-4FC3-BD68-D42C56315AB6}" type="presParOf" srcId="{48FD4B2B-7984-4433-9DD6-C5D7F15387C0}" destId="{4357437F-C8DF-41AD-8B8A-814E9D055CD0}" srcOrd="2" destOrd="0" presId="urn:microsoft.com/office/officeart/2005/8/layout/cycle4"/>
    <dgm:cxn modelId="{100EEA39-560E-4965-B9ED-C8E9C198A3F6}" type="presParOf" srcId="{48FD4B2B-7984-4433-9DD6-C5D7F15387C0}" destId="{1107775D-A0AE-4F8E-93EE-59FEB2A5F99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FA8DB-2B0E-47DE-AB91-5ABC75B58578}">
      <dsp:nvSpPr>
        <dsp:cNvPr id="0" name=""/>
        <dsp:cNvSpPr/>
      </dsp:nvSpPr>
      <dsp:spPr>
        <a:xfrm>
          <a:off x="849240" y="433976"/>
          <a:ext cx="1776429" cy="1776429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La Mauricie</a:t>
          </a:r>
          <a:endParaRPr lang="fr-FR" sz="1800" kern="1200" dirty="0"/>
        </a:p>
      </dsp:txBody>
      <dsp:txXfrm>
        <a:off x="1369544" y="954280"/>
        <a:ext cx="1256125" cy="1256125"/>
      </dsp:txXfrm>
    </dsp:sp>
    <dsp:sp modelId="{B0A79917-D887-4472-A112-45899D2444DA}">
      <dsp:nvSpPr>
        <dsp:cNvPr id="0" name=""/>
        <dsp:cNvSpPr/>
      </dsp:nvSpPr>
      <dsp:spPr>
        <a:xfrm rot="5400000">
          <a:off x="2707722" y="433976"/>
          <a:ext cx="1776429" cy="1776429"/>
        </a:xfrm>
        <a:prstGeom prst="pieWedge">
          <a:avLst/>
        </a:prstGeom>
        <a:gradFill rotWithShape="0">
          <a:gsLst>
            <a:gs pos="0">
              <a:schemeClr val="accent2">
                <a:hueOff val="-6588574"/>
                <a:satOff val="30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-6588574"/>
                <a:satOff val="30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La Côte-Nord</a:t>
          </a:r>
          <a:endParaRPr lang="fr-FR" sz="1800" kern="1200" dirty="0"/>
        </a:p>
      </dsp:txBody>
      <dsp:txXfrm rot="-5400000">
        <a:off x="2707722" y="954280"/>
        <a:ext cx="1256125" cy="1256125"/>
      </dsp:txXfrm>
    </dsp:sp>
    <dsp:sp modelId="{331FBBA8-32A6-4B61-9AB3-D0F8A2C95FDF}">
      <dsp:nvSpPr>
        <dsp:cNvPr id="0" name=""/>
        <dsp:cNvSpPr/>
      </dsp:nvSpPr>
      <dsp:spPr>
        <a:xfrm rot="10800000">
          <a:off x="2707722" y="2292458"/>
          <a:ext cx="1776429" cy="1776429"/>
        </a:xfrm>
        <a:prstGeom prst="pieWedge">
          <a:avLst/>
        </a:prstGeom>
        <a:gradFill rotWithShape="0">
          <a:gsLst>
            <a:gs pos="0">
              <a:schemeClr val="accent2">
                <a:hueOff val="-13177148"/>
                <a:satOff val="601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-13177148"/>
                <a:satOff val="601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L’Estrie</a:t>
          </a:r>
          <a:endParaRPr lang="fr-FR" sz="1800" kern="1200" dirty="0"/>
        </a:p>
      </dsp:txBody>
      <dsp:txXfrm rot="10800000">
        <a:off x="2707722" y="2292458"/>
        <a:ext cx="1256125" cy="1256125"/>
      </dsp:txXfrm>
    </dsp:sp>
    <dsp:sp modelId="{B970E8B4-B449-4B25-9A41-DAE1DB5A399F}">
      <dsp:nvSpPr>
        <dsp:cNvPr id="0" name=""/>
        <dsp:cNvSpPr/>
      </dsp:nvSpPr>
      <dsp:spPr>
        <a:xfrm rot="16200000">
          <a:off x="849240" y="2292458"/>
          <a:ext cx="1776429" cy="1776429"/>
        </a:xfrm>
        <a:prstGeom prst="pieWedge">
          <a:avLst/>
        </a:prstGeom>
        <a:gradFill rotWithShape="0">
          <a:gsLst>
            <a:gs pos="0">
              <a:schemeClr val="accent2">
                <a:hueOff val="-19765721"/>
                <a:satOff val="901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-19765721"/>
                <a:satOff val="901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/>
            <a:t>Les Bois-Francs</a:t>
          </a:r>
          <a:endParaRPr lang="fr-FR" sz="1800" kern="1200" dirty="0"/>
        </a:p>
      </dsp:txBody>
      <dsp:txXfrm rot="5400000">
        <a:off x="1369544" y="2292458"/>
        <a:ext cx="1256125" cy="1256125"/>
      </dsp:txXfrm>
    </dsp:sp>
    <dsp:sp modelId="{4357437F-C8DF-41AD-8B8A-814E9D055CD0}">
      <dsp:nvSpPr>
        <dsp:cNvPr id="0" name=""/>
        <dsp:cNvSpPr/>
      </dsp:nvSpPr>
      <dsp:spPr>
        <a:xfrm>
          <a:off x="2360025" y="1882197"/>
          <a:ext cx="613340" cy="533339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107775D-A0AE-4F8E-93EE-59FEB2A5F99C}">
      <dsp:nvSpPr>
        <dsp:cNvPr id="0" name=""/>
        <dsp:cNvSpPr/>
      </dsp:nvSpPr>
      <dsp:spPr>
        <a:xfrm rot="10800000">
          <a:off x="2360025" y="2087327"/>
          <a:ext cx="613340" cy="533339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42913" y="671513"/>
            <a:ext cx="597376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1158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D4322-B511-40A2-8EED-D835310D986D}" type="slidenum">
              <a:rPr lang="fr-CA"/>
              <a:pPr/>
              <a:t>10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662A8E-0075-474D-9733-64DE35F5FEEC}" type="slidenum">
              <a:rPr lang="fr-CA"/>
              <a:pPr/>
              <a:t>11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937909-EC5B-4A04-9517-8A31F8E7A425}" type="slidenum">
              <a:rPr lang="fr-CA"/>
              <a:pPr/>
              <a:t>12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13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81913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856DEF-6A13-453F-83C7-7F391AB746CE}" type="slidenum">
              <a:rPr lang="fr-CA"/>
              <a:pPr/>
              <a:t>14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00B446-56A9-43B4-9D31-71F7D0A3E4B5}" type="slidenum">
              <a:rPr lang="fr-CA"/>
              <a:pPr/>
              <a:t>15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16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 dirty="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  <p:extLst>
      <p:ext uri="{BB962C8B-B14F-4D97-AF65-F5344CB8AC3E}">
        <p14:creationId xmlns:p14="http://schemas.microsoft.com/office/powerpoint/2010/main" val="3255881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753B31-A273-40AB-8ACE-F272E56D6828}" type="slidenum">
              <a:rPr lang="fr-CA"/>
              <a:pPr/>
              <a:t>17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EB069-1BCC-46B2-B1E5-88B36CAB2ADF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D5494-695A-4949-A4BE-9D34112A61B5}" type="slidenum">
              <a:rPr lang="fr-CA"/>
              <a:pPr/>
              <a:t>3</a:t>
            </a:fld>
            <a:endParaRPr lang="fr-CA" dirty="0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2913" y="671513"/>
            <a:ext cx="5973762" cy="3360737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5576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79043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9124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9638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40682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42913" y="671513"/>
            <a:ext cx="5973762" cy="33607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2294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823385" y="-652551"/>
            <a:ext cx="8886141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8224204" y="-441831"/>
            <a:ext cx="416868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9525465" y="2001565"/>
            <a:ext cx="3572607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74161" y="3323292"/>
            <a:ext cx="9837431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730446" y="3632676"/>
            <a:ext cx="7980212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934861" y="5027231"/>
            <a:ext cx="6207063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8988620" y="2313286"/>
            <a:ext cx="2032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55FF6D4-D4D7-426A-98F7-170A3668379E}" type="datetime1">
              <a:rPr lang="en-US" smtClean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8735057" y="1528630"/>
            <a:ext cx="328798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602292" y="1162062"/>
            <a:ext cx="28448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1194557" y="-766298"/>
            <a:ext cx="11110421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86328" y="5089618"/>
            <a:ext cx="11370725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11378571" y="3839503"/>
            <a:ext cx="1348325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10117987" y="-321837"/>
            <a:ext cx="2635388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4245177" y="4760430"/>
            <a:ext cx="6673004" cy="1299542"/>
          </a:xfrm>
        </p:spPr>
        <p:txBody>
          <a:bodyPr anchor="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1042473" y="984582"/>
            <a:ext cx="8775039" cy="3604759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9328540" y="6238503"/>
            <a:ext cx="20320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7095799" y="609479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10910307" y="3246938"/>
            <a:ext cx="1209927" cy="365125"/>
          </a:xfrm>
        </p:spPr>
        <p:txBody>
          <a:bodyPr/>
          <a:lstStyle>
            <a:lvl1pPr algn="l">
              <a:defRPr/>
            </a:lvl1pPr>
          </a:lstStyle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1177209" y="-626065"/>
            <a:ext cx="9920208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4302981" y="6274264"/>
            <a:ext cx="5862236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10212699" y="5459725"/>
            <a:ext cx="228075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8888568" y="-490731"/>
            <a:ext cx="4087701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9057780" y="511413"/>
            <a:ext cx="1914144" cy="481888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1290350" y="1075674"/>
            <a:ext cx="7198607" cy="508826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663744" y="6188245"/>
            <a:ext cx="3173741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990599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46074" y="3712316"/>
            <a:ext cx="8825658" cy="2020940"/>
          </a:xfrm>
        </p:spPr>
        <p:txBody>
          <a:bodyPr anchor="t"/>
          <a:lstStyle>
            <a:lvl1pPr marL="0" indent="0" algn="ctr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64CF2E0-CCC4-4E1E-9902-C3C36AB3FDA4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04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899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61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086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822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53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965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1153919" y="850599"/>
            <a:ext cx="4820588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Rounded Rectangle 12"/>
          <p:cNvSpPr/>
          <p:nvPr/>
        </p:nvSpPr>
        <p:spPr>
          <a:xfrm rot="907748">
            <a:off x="23666" y="-511509"/>
            <a:ext cx="4980525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Rounded Rectangle 13"/>
          <p:cNvSpPr/>
          <p:nvPr/>
        </p:nvSpPr>
        <p:spPr>
          <a:xfrm rot="907748">
            <a:off x="2862402" y="6590199"/>
            <a:ext cx="2641367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ounded Rectangle 14"/>
          <p:cNvSpPr/>
          <p:nvPr/>
        </p:nvSpPr>
        <p:spPr>
          <a:xfrm rot="907748">
            <a:off x="4246855" y="-553633"/>
            <a:ext cx="9043908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1033" y="2639384"/>
            <a:ext cx="5064953" cy="226084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4638705" y="959717"/>
            <a:ext cx="6211647" cy="5077623"/>
          </a:xfrm>
        </p:spPr>
        <p:txBody>
          <a:bodyPr anchor="ctr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2254651" y="608315"/>
            <a:ext cx="238580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4138161" y="6177547"/>
            <a:ext cx="318964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687161" y="300798"/>
            <a:ext cx="3049759" cy="365125"/>
          </a:xfrm>
        </p:spPr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141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39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021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206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3612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3464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48324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4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1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7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76288" y="-1017685"/>
            <a:ext cx="9881903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ounded Rectangle 17"/>
          <p:cNvSpPr/>
          <p:nvPr/>
        </p:nvSpPr>
        <p:spPr>
          <a:xfrm rot="900000">
            <a:off x="-1035521" y="2417821"/>
            <a:ext cx="9331153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ounded Rectangle 18"/>
          <p:cNvSpPr/>
          <p:nvPr/>
        </p:nvSpPr>
        <p:spPr>
          <a:xfrm rot="900000">
            <a:off x="8450757" y="3775813"/>
            <a:ext cx="4136367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9770506" y="-104312"/>
            <a:ext cx="3134169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713315" y="2921829"/>
            <a:ext cx="7587807" cy="1570680"/>
          </a:xfrm>
        </p:spPr>
        <p:txBody>
          <a:bodyPr anchor="b">
            <a:noAutofit/>
          </a:bodyPr>
          <a:lstStyle>
            <a:lvl1pPr algn="r">
              <a:defRPr sz="4800" b="1" cap="none" spc="0" baseline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717132" y="4494202"/>
            <a:ext cx="7028725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9171157" y="3761386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9409287" y="3170796"/>
            <a:ext cx="256840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9568485" y="2661158"/>
            <a:ext cx="911972" cy="365125"/>
          </a:xfrm>
        </p:spPr>
        <p:txBody>
          <a:bodyPr/>
          <a:lstStyle>
            <a:lvl1pPr algn="l">
              <a:defRPr/>
            </a:lvl1pPr>
          </a:lstStyle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657096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Titre 17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b="1" cap="none" spc="0">
                <a:ln/>
                <a:solidFill>
                  <a:schemeClr val="accent3"/>
                </a:solidFill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1177633" y="-625990"/>
            <a:ext cx="9919876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4316717" y="6275496"/>
            <a:ext cx="5849860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10214264" y="5462350"/>
            <a:ext cx="2278699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8890593" y="-490547"/>
            <a:ext cx="4085777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699242" y="1991665"/>
            <a:ext cx="4820301" cy="191487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352585" y="1335061"/>
            <a:ext cx="3438144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4934710" y="618005"/>
            <a:ext cx="3440013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10341226" y="5887413"/>
            <a:ext cx="1655973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5406211" y="549437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10253553" y="5643111"/>
            <a:ext cx="1655591" cy="365125"/>
          </a:xfrm>
        </p:spPr>
        <p:txBody>
          <a:bodyPr/>
          <a:lstStyle>
            <a:lvl1pPr algn="l">
              <a:defRPr/>
            </a:lvl1pPr>
          </a:lstStyle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1177633" y="-625990"/>
            <a:ext cx="9919876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4316717" y="6275496"/>
            <a:ext cx="5849860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10214264" y="5462350"/>
            <a:ext cx="2278699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8890593" y="-490547"/>
            <a:ext cx="4085777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703820" y="1991868"/>
            <a:ext cx="4818888" cy="1914144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1139681" y="1406870"/>
            <a:ext cx="2950864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494024" y="2227895"/>
            <a:ext cx="3438144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4714279" y="687504"/>
            <a:ext cx="2953004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5077997" y="1495882"/>
            <a:ext cx="3438144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5401056" y="549554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1153919" y="850599"/>
            <a:ext cx="4820588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2" name="Rounded Rectangle 21"/>
          <p:cNvSpPr/>
          <p:nvPr/>
        </p:nvSpPr>
        <p:spPr>
          <a:xfrm rot="907748">
            <a:off x="23666" y="-511509"/>
            <a:ext cx="4980525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3" name="Rounded Rectangle 22"/>
          <p:cNvSpPr/>
          <p:nvPr/>
        </p:nvSpPr>
        <p:spPr>
          <a:xfrm rot="907748">
            <a:off x="2862402" y="6590199"/>
            <a:ext cx="2641367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4" name="Rounded Rectangle 23"/>
          <p:cNvSpPr/>
          <p:nvPr/>
        </p:nvSpPr>
        <p:spPr>
          <a:xfrm rot="907748">
            <a:off x="4246855" y="-553633"/>
            <a:ext cx="9043908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3048" y="2644140"/>
            <a:ext cx="5065776" cy="225552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2255520" y="612649"/>
            <a:ext cx="2389632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3324962" y="6101034"/>
            <a:ext cx="4069484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682496" y="301753"/>
            <a:ext cx="3048000" cy="365125"/>
          </a:xfrm>
        </p:spPr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496330" y="-1218153"/>
            <a:ext cx="11437271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Rounded Rectangle 12"/>
          <p:cNvSpPr/>
          <p:nvPr/>
        </p:nvSpPr>
        <p:spPr>
          <a:xfrm rot="900000">
            <a:off x="-598761" y="5207890"/>
            <a:ext cx="996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Rounded Rectangle 13"/>
          <p:cNvSpPr/>
          <p:nvPr/>
        </p:nvSpPr>
        <p:spPr>
          <a:xfrm rot="900000">
            <a:off x="9589747" y="6483326"/>
            <a:ext cx="2577112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10836113" y="92393"/>
            <a:ext cx="250532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10029251" y="5927117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5189715" y="5987296"/>
            <a:ext cx="4165600" cy="295162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10132062" y="5570111"/>
            <a:ext cx="954941" cy="365125"/>
          </a:xfrm>
        </p:spPr>
        <p:txBody>
          <a:bodyPr/>
          <a:lstStyle>
            <a:lvl1pPr algn="l">
              <a:defRPr/>
            </a:lvl1pPr>
          </a:lstStyle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1196347" y="-624538"/>
            <a:ext cx="9715928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6409" y="5378154"/>
            <a:ext cx="992420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10214660" y="5459931"/>
            <a:ext cx="2278697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8897481" y="-489836"/>
            <a:ext cx="4078825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703820" y="1991868"/>
            <a:ext cx="4818888" cy="1914144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1126464" y="997933"/>
            <a:ext cx="7124133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4288765" y="5144590"/>
            <a:ext cx="5240500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5685289" y="6099105"/>
            <a:ext cx="4084063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711601" y="-979752"/>
            <a:ext cx="889716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ounded Rectangle 15"/>
          <p:cNvSpPr/>
          <p:nvPr/>
        </p:nvSpPr>
        <p:spPr>
          <a:xfrm rot="900000">
            <a:off x="-378528" y="5969722"/>
            <a:ext cx="7067325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Rounded Rectangle 16"/>
          <p:cNvSpPr/>
          <p:nvPr/>
        </p:nvSpPr>
        <p:spPr>
          <a:xfrm rot="900000">
            <a:off x="9240390" y="-242630"/>
            <a:ext cx="3245647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ounded Rectangle 17"/>
          <p:cNvSpPr/>
          <p:nvPr/>
        </p:nvSpPr>
        <p:spPr>
          <a:xfrm rot="900000">
            <a:off x="7866376" y="1282101"/>
            <a:ext cx="5123656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6943762" y="2412080"/>
            <a:ext cx="5036383" cy="266284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2010039" y="615731"/>
            <a:ext cx="5764672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1097053" y="4161126"/>
            <a:ext cx="5747887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9323193" y="571256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863057" y="5162532"/>
            <a:ext cx="3969937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9395294" y="391055"/>
            <a:ext cx="2617583" cy="365125"/>
          </a:xfrm>
        </p:spPr>
        <p:txBody>
          <a:bodyPr/>
          <a:lstStyle>
            <a:lvl1pPr algn="l">
              <a:defRPr/>
            </a:lvl1pPr>
          </a:lstStyle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5" cstate="print">
            <a:lum bright="-3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11173" y="2500375"/>
            <a:ext cx="5320597" cy="24534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0" y="990600"/>
            <a:ext cx="6702699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50400" y="6096002"/>
            <a:ext cx="203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6096002"/>
            <a:ext cx="416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0729" y="53249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1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765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779" r:id="rId16"/>
    <p:sldLayoutId id="2147483780" r:id="rId17"/>
    <p:sldLayoutId id="2147483781" r:id="rId18"/>
    <p:sldLayoutId id="2147483753" r:id="rId19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Sports-dhiver-en-famille-Le-Guide-complet-de-Vifa-Magazine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>
                <a:solidFill>
                  <a:schemeClr val="tx2"/>
                </a:solidFill>
              </a:rPr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dirty="0">
                <a:solidFill>
                  <a:schemeClr val="tx2"/>
                </a:solidFill>
              </a:rPr>
              <a:t>Présenté par</a:t>
            </a:r>
          </a:p>
          <a:p>
            <a:r>
              <a:rPr lang="fr-CA" dirty="0">
                <a:solidFill>
                  <a:schemeClr val="tx2"/>
                </a:solidFill>
              </a:rPr>
              <a:t>Marie-Soleil Routhier</a:t>
            </a:r>
          </a:p>
          <a:p>
            <a:r>
              <a:rPr lang="fr-CA" dirty="0">
                <a:solidFill>
                  <a:schemeClr val="tx2"/>
                </a:solidFill>
              </a:rPr>
              <a:t>de l’agence de voyages</a:t>
            </a:r>
          </a:p>
          <a:p>
            <a:r>
              <a:rPr lang="fr-CA" b="1" dirty="0">
                <a:solidFill>
                  <a:schemeClr val="tx2"/>
                </a:solidFill>
              </a:rPr>
              <a:t>Parcours Québec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503EB0F-2257-4A3E-A73B-E1DE769B4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7012B2A-0D78-433A-8C68-8889D3DCD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3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119D0202-ED3F-47CC-90E9-4E963BCDAB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670D6F2B-93AF-47D6-9378-5E54BE0AC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491A5E26-1F21-459D-8C03-ADB057B09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829" name="Picture 77828" descr="Empty stone rootop against cloudy sky">
            <a:extLst>
              <a:ext uri="{FF2B5EF4-FFF2-40B4-BE49-F238E27FC236}">
                <a16:creationId xmlns:a16="http://schemas.microsoft.com/office/drawing/2014/main" id="{B7809D93-62B5-4902-8F3B-4C26537DCD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0000"/>
          </a:blip>
          <a:srcRect b="110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955" y="2099733"/>
            <a:ext cx="8825658" cy="26776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CA" sz="5400" dirty="0">
                <a:solidFill>
                  <a:schemeClr val="tx1"/>
                </a:solidFill>
              </a:rPr>
              <a:t>L’Estrie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4955" y="4777380"/>
            <a:ext cx="8825658" cy="8614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1800" dirty="0">
                <a:solidFill>
                  <a:schemeClr val="tx1"/>
                </a:solidFill>
              </a:rPr>
              <a:t>Cette captivante région touristique est à quelque 80 kilomètres à l’est de Montréal et à une centaine de kilomètres au sud de Québec.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5" name="Group 73">
            <a:extLst>
              <a:ext uri="{FF2B5EF4-FFF2-40B4-BE49-F238E27FC236}">
                <a16:creationId xmlns:a16="http://schemas.microsoft.com/office/drawing/2014/main" id="{EAA979B0-4062-4F2D-8410-EB5084A6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CE8ADEF-DA03-407C-81EB-B5ECE8448E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3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183118F-EAB8-4813-A448-5EC60FF75C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B0D8352-8EE2-4390-95C6-5462EFE8C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9D0A7D9-D2D7-4057-AFE3-133333548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86C6EE3-301D-4744-870D-5AC3DAB8C0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AAB51E2E-AFE1-46C7-BFC5-69E0F5A29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F88CA023-D37B-44A7-B3A6-C6A36AAB00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2" name="Freeform 5">
              <a:extLst>
                <a:ext uri="{FF2B5EF4-FFF2-40B4-BE49-F238E27FC236}">
                  <a16:creationId xmlns:a16="http://schemas.microsoft.com/office/drawing/2014/main" id="{D650DE4B-DDC6-4A96-A1D1-753C0728F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E9B79AA0-183D-4601-A7F2-A50A28A8E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78856" name="Rectangle 84">
            <a:extLst>
              <a:ext uri="{FF2B5EF4-FFF2-40B4-BE49-F238E27FC236}">
                <a16:creationId xmlns:a16="http://schemas.microsoft.com/office/drawing/2014/main" id="{4F03ED98-831F-4563-BEB3-C67C31E3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dirty="0"/>
              <a:t>L’Estrie…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sz="quarter" idx="13"/>
          </p:nvPr>
        </p:nvSpPr>
        <p:spPr>
          <a:xfrm>
            <a:off x="1154954" y="2603500"/>
            <a:ext cx="6397313" cy="34163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dirty="0"/>
              <a:t>Granby</a:t>
            </a:r>
          </a:p>
          <a:p>
            <a:pPr lvl="1"/>
            <a:r>
              <a:rPr lang="fr-CA" dirty="0"/>
              <a:t>Zoo de Granby</a:t>
            </a:r>
          </a:p>
          <a:p>
            <a:pPr lvl="1"/>
            <a:r>
              <a:rPr lang="fr-CA" dirty="0"/>
              <a:t>L’</a:t>
            </a:r>
            <a:r>
              <a:rPr lang="fr-CA" dirty="0" err="1"/>
              <a:t>Estriade</a:t>
            </a:r>
            <a:r>
              <a:rPr lang="fr-CA" dirty="0"/>
              <a:t> et la </a:t>
            </a:r>
            <a:r>
              <a:rPr lang="fr-CA" dirty="0" err="1"/>
              <a:t>Montérégiade</a:t>
            </a:r>
            <a:r>
              <a:rPr lang="fr-CA" dirty="0"/>
              <a:t>, </a:t>
            </a:r>
            <a:br>
              <a:rPr lang="fr-CA" dirty="0"/>
            </a:br>
            <a:r>
              <a:rPr lang="fr-CA" dirty="0"/>
              <a:t>42 kilomètres de pistes cyclables</a:t>
            </a:r>
          </a:p>
          <a:p>
            <a:pPr lvl="1"/>
            <a:r>
              <a:rPr lang="fr-CA" dirty="0"/>
              <a:t>Centre de santé Granbyen</a:t>
            </a:r>
          </a:p>
          <a:p>
            <a:pPr lvl="1"/>
            <a:r>
              <a:rPr lang="fr-CA" dirty="0"/>
              <a:t>Le Château Brownies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7B1DE5A7-82DD-4A9B-B7D6-06EC99FFD28D}"/>
              </a:ext>
            </a:extLst>
          </p:cNvPr>
          <p:cNvGrpSpPr/>
          <p:nvPr/>
        </p:nvGrpSpPr>
        <p:grpSpPr>
          <a:xfrm>
            <a:off x="6270113" y="1776014"/>
            <a:ext cx="4191000" cy="2216112"/>
            <a:chOff x="8020572" y="2603500"/>
            <a:chExt cx="3080046" cy="1628663"/>
          </a:xfrm>
        </p:grpSpPr>
        <p:pic>
          <p:nvPicPr>
            <p:cNvPr id="7" name="Image 6" descr="Une image contenant herbe, extérieur, mammifère, lion&#10;&#10;Description générée automatiquement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5" r="18589" b="2"/>
            <a:stretch/>
          </p:blipFill>
          <p:spPr>
            <a:xfrm>
              <a:off x="8020572" y="2603500"/>
              <a:ext cx="1460955" cy="1628662"/>
            </a:xfrm>
            <a:prstGeom prst="roundRect">
              <a:avLst>
                <a:gd name="adj" fmla="val 1858"/>
              </a:avLst>
            </a:prstGeom>
            <a:effectLst>
              <a:outerShdw blurRad="50800" dist="50800" dir="54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0" name="Image 9" descr="Une image contenant terrain, herbe, extérieur, suricate&#10;&#10;Description générée automatiquement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22" r="2" b="2"/>
            <a:stretch/>
          </p:blipFill>
          <p:spPr>
            <a:xfrm>
              <a:off x="9639663" y="2603501"/>
              <a:ext cx="1460955" cy="1628662"/>
            </a:xfrm>
            <a:prstGeom prst="roundRect">
              <a:avLst>
                <a:gd name="adj" fmla="val 1858"/>
              </a:avLst>
            </a:prstGeom>
            <a:effectLst>
              <a:outerShdw blurRad="50800" dist="50800" dir="54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6" name="Espace réservé du contenu 5" descr="Une image contenant rhinocéros, terrain, extérieur, mammifère&#10;&#10;Description générée automatiquement"/>
          <p:cNvPicPr>
            <a:picLocks noGrp="1" noChangeAspect="1"/>
          </p:cNvPicPr>
          <p:nvPr>
            <p:ph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6" r="-2" b="21036"/>
          <a:stretch/>
        </p:blipFill>
        <p:spPr>
          <a:xfrm>
            <a:off x="6270111" y="4146863"/>
            <a:ext cx="4191000" cy="222187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L’Estrie…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CA" dirty="0"/>
              <a:t>Bromont</a:t>
            </a:r>
          </a:p>
          <a:p>
            <a:pPr lvl="1"/>
            <a:r>
              <a:rPr lang="fr-CA" dirty="0"/>
              <a:t>Le Musée du Chocolat de la Confiserie Bromont</a:t>
            </a:r>
          </a:p>
          <a:p>
            <a:pPr lvl="1"/>
            <a:r>
              <a:rPr lang="fr-CA" dirty="0"/>
              <a:t>Parc aquatique</a:t>
            </a:r>
          </a:p>
          <a:p>
            <a:pPr lvl="1"/>
            <a:r>
              <a:rPr lang="fr-CA" dirty="0"/>
              <a:t>Station touristique</a:t>
            </a:r>
          </a:p>
          <a:p>
            <a:pPr lvl="1"/>
            <a:r>
              <a:rPr lang="fr-CA" dirty="0"/>
              <a:t>Jardin </a:t>
            </a:r>
            <a:r>
              <a:rPr lang="fr-CA" dirty="0" err="1"/>
              <a:t>Marisol</a:t>
            </a:r>
            <a:endParaRPr lang="fr-CA" dirty="0"/>
          </a:p>
          <a:p>
            <a:pPr lvl="2"/>
            <a:r>
              <a:rPr lang="fr-CA" dirty="0"/>
              <a:t>Jardin écologique de trois acres de prairie en fleurs sauvages vivaces et annuelles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684">
            <a:off x="6321416" y="2955416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 191">
            <a:extLst>
              <a:ext uri="{FF2B5EF4-FFF2-40B4-BE49-F238E27FC236}">
                <a16:creationId xmlns:a16="http://schemas.microsoft.com/office/drawing/2014/main" id="{6503EB0F-2257-4A3E-A73B-E1DE769B4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77012B2A-0D78-433A-8C68-8889D3DCD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3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4" name="Freeform 5">
              <a:extLst>
                <a:ext uri="{FF2B5EF4-FFF2-40B4-BE49-F238E27FC236}">
                  <a16:creationId xmlns:a16="http://schemas.microsoft.com/office/drawing/2014/main" id="{119D0202-ED3F-47CC-90E9-4E963BCDAB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95" name="Rectangle 194">
            <a:extLst>
              <a:ext uri="{FF2B5EF4-FFF2-40B4-BE49-F238E27FC236}">
                <a16:creationId xmlns:a16="http://schemas.microsoft.com/office/drawing/2014/main" id="{670D6F2B-93AF-47D6-9378-5E54BE0AC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6" name="Rectangle 195">
            <a:extLst>
              <a:ext uri="{FF2B5EF4-FFF2-40B4-BE49-F238E27FC236}">
                <a16:creationId xmlns:a16="http://schemas.microsoft.com/office/drawing/2014/main" id="{491A5E26-1F21-459D-8C03-ADB057B09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757" name="Picture 74756">
            <a:extLst>
              <a:ext uri="{FF2B5EF4-FFF2-40B4-BE49-F238E27FC236}">
                <a16:creationId xmlns:a16="http://schemas.microsoft.com/office/drawing/2014/main" id="{FCBC1A19-104D-4563-8E89-7212F49A21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955" y="2099733"/>
            <a:ext cx="8825658" cy="26776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CA" sz="5400" dirty="0">
                <a:solidFill>
                  <a:schemeClr val="tx1"/>
                </a:solidFill>
              </a:rPr>
              <a:t>Les Bois-Francs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4955" y="4777380"/>
            <a:ext cx="8825658" cy="8614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1800">
                <a:solidFill>
                  <a:schemeClr val="tx1"/>
                </a:solidFill>
              </a:rPr>
              <a:t>S’étendent dans la plaine du Saint-Laurent jusqu’au contreforts des Appalaches</a:t>
            </a:r>
          </a:p>
        </p:txBody>
      </p:sp>
    </p:spTree>
    <p:extLst>
      <p:ext uri="{BB962C8B-B14F-4D97-AF65-F5344CB8AC3E}">
        <p14:creationId xmlns:p14="http://schemas.microsoft.com/office/powerpoint/2010/main" val="3297682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Bois-Francs…</a:t>
            </a:r>
          </a:p>
        </p:txBody>
      </p:sp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err="1"/>
              <a:t>Arthabaska</a:t>
            </a:r>
            <a:endParaRPr lang="fr-CA" dirty="0"/>
          </a:p>
          <a:p>
            <a:pPr lvl="1"/>
            <a:r>
              <a:rPr lang="fr-CA" dirty="0"/>
              <a:t>Musée Laurier</a:t>
            </a:r>
          </a:p>
          <a:p>
            <a:pPr lvl="1"/>
            <a:r>
              <a:rPr lang="fr-CA" dirty="0"/>
              <a:t>Église Saint-Christophe</a:t>
            </a:r>
          </a:p>
          <a:p>
            <a:pPr lvl="2"/>
            <a:r>
              <a:rPr lang="fr-CA" dirty="0"/>
              <a:t>Construite en 1873, on peut y admirer des fresques peintes par </a:t>
            </a:r>
            <a:r>
              <a:rPr lang="fr-CA" dirty="0" err="1"/>
              <a:t>Suzor</a:t>
            </a:r>
            <a:r>
              <a:rPr lang="fr-CA" dirty="0"/>
              <a:t>-Côté et</a:t>
            </a:r>
            <a:br>
              <a:rPr lang="fr-CA" dirty="0"/>
            </a:br>
            <a:r>
              <a:rPr lang="fr-CA" dirty="0"/>
              <a:t>Joseph-Thomas Rousseau.</a:t>
            </a:r>
          </a:p>
          <a:p>
            <a:pPr lvl="1"/>
            <a:r>
              <a:rPr lang="fr-CA" dirty="0"/>
              <a:t>Mont Saint-Michel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3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2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Les Bois-Francs…</a:t>
            </a:r>
          </a:p>
        </p:txBody>
      </p:sp>
      <p:pic>
        <p:nvPicPr>
          <p:cNvPr id="3" name="Espace réservé du contenu 2" descr="Une image contenant oiseau, extérieur, arbre, troupeau&#10;&#10;Description générée automatiquement"/>
          <p:cNvPicPr>
            <a:picLocks noGrp="1" noChangeAspect="1"/>
          </p:cNvPicPr>
          <p:nvPr>
            <p:ph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4" b="4"/>
          <a:stretch/>
        </p:blipFill>
        <p:spPr>
          <a:xfrm rot="21600000">
            <a:off x="1151467" y="2775951"/>
            <a:ext cx="4345024" cy="306716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Espace réservé du contenu 1"/>
          <p:cNvSpPr>
            <a:spLocks noGrp="1"/>
          </p:cNvSpPr>
          <p:nvPr>
            <p:ph sz="quarter" idx="14"/>
          </p:nvPr>
        </p:nvSpPr>
        <p:spPr>
          <a:xfrm>
            <a:off x="5980954" y="2603500"/>
            <a:ext cx="5211979" cy="34163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Victoriaville</a:t>
            </a:r>
          </a:p>
          <a:p>
            <a:pPr lvl="1"/>
            <a:r>
              <a:rPr lang="en-US"/>
              <a:t>Réservoir Beaudet</a:t>
            </a:r>
          </a:p>
          <a:p>
            <a:pPr lvl="2"/>
            <a:r>
              <a:rPr lang="en-US"/>
              <a:t>Site d’observation des oiseaux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151467" y="5877272"/>
            <a:ext cx="4345024" cy="306716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fr-CA" sz="1100" dirty="0">
                <a:solidFill>
                  <a:srgbClr val="FFFFFF"/>
                </a:solidFill>
                <a:latin typeface="+mn-lt"/>
              </a:rPr>
              <a:t>Photo prise du site www.tourismecentreduquebec.com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r-CA" dirty="0"/>
              <a:t>Statistiques de Parcours Québec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91476D8D-0D73-47D2-8589-C34A484EE8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3614824"/>
              </p:ext>
            </p:extLst>
          </p:nvPr>
        </p:nvGraphicFramePr>
        <p:xfrm>
          <a:off x="2412653" y="2603500"/>
          <a:ext cx="7366694" cy="4065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487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>
            <a:normAutofit/>
          </a:bodyPr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594751213"/>
              </p:ext>
            </p:extLst>
          </p:nvPr>
        </p:nvGraphicFramePr>
        <p:xfrm>
          <a:off x="3429304" y="2016808"/>
          <a:ext cx="5333392" cy="4502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83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07775D-A0AE-4F8E-93EE-59FEB2A5F9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1107775D-A0AE-4F8E-93EE-59FEB2A5F9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1107775D-A0AE-4F8E-93EE-59FEB2A5F9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1107775D-A0AE-4F8E-93EE-59FEB2A5F9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57437F-C8DF-41AD-8B8A-814E9D055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4357437F-C8DF-41AD-8B8A-814E9D055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4357437F-C8DF-41AD-8B8A-814E9D055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4357437F-C8DF-41AD-8B8A-814E9D055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BFA8DB-2B0E-47DE-AB91-5ABC75B58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2FBFA8DB-2B0E-47DE-AB91-5ABC75B585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2FBFA8DB-2B0E-47DE-AB91-5ABC75B58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2FBFA8DB-2B0E-47DE-AB91-5ABC75B58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A79917-D887-4472-A112-45899D244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B0A79917-D887-4472-A112-45899D2444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B0A79917-D887-4472-A112-45899D244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B0A79917-D887-4472-A112-45899D244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1FBBA8-32A6-4B61-9AB3-D0F8A2C95F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331FBBA8-32A6-4B61-9AB3-D0F8A2C95F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331FBBA8-32A6-4B61-9AB3-D0F8A2C95F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331FBBA8-32A6-4B61-9AB3-D0F8A2C95F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70E8B4-B449-4B25-9A41-DAE1DB5A3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graphicEl>
                                              <a:dgm id="{B970E8B4-B449-4B25-9A41-DAE1DB5A39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B970E8B4-B449-4B25-9A41-DAE1DB5A3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B970E8B4-B449-4B25-9A41-DAE1DB5A3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hlinkClick r:id="rId3" action="ppaction://hlinkfile" tooltip="Guide sports d'hiver"/>
              </a:rPr>
              <a:t>La Mauricie</a:t>
            </a:r>
            <a:endParaRPr lang="fr-CA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pic>
        <p:nvPicPr>
          <p:cNvPr id="4" name="Bear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rot="20656572">
            <a:off x="2447925" y="998539"/>
            <a:ext cx="5183188" cy="388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CA" dirty="0"/>
              <a:t>Surprise dans le parc national</a:t>
            </a:r>
            <a:br>
              <a:rPr lang="fr-CA" dirty="0"/>
            </a:br>
            <a:r>
              <a:rPr lang="fr-CA" dirty="0"/>
              <a:t>de la Mauricie</a:t>
            </a:r>
          </a:p>
        </p:txBody>
      </p:sp>
    </p:spTree>
    <p:extLst>
      <p:ext uri="{BB962C8B-B14F-4D97-AF65-F5344CB8AC3E}">
        <p14:creationId xmlns:p14="http://schemas.microsoft.com/office/powerpoint/2010/main" val="36063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503EB0F-2257-4A3E-A73B-E1DE769B4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7012B2A-0D78-433A-8C68-8889D3DCD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3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119D0202-ED3F-47CC-90E9-4E963BCDAB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670D6F2B-93AF-47D6-9378-5E54BE0AC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491A5E26-1F21-459D-8C03-ADB057B09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757" name="Picture 74756" descr="Path winding through a grassy field">
            <a:extLst>
              <a:ext uri="{FF2B5EF4-FFF2-40B4-BE49-F238E27FC236}">
                <a16:creationId xmlns:a16="http://schemas.microsoft.com/office/drawing/2014/main" id="{FCBC1A19-104D-4563-8E89-7212F49A21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0000"/>
          </a:blip>
          <a:srcRect t="6330" b="94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955" y="2099733"/>
            <a:ext cx="8825658" cy="26776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CA" sz="5400" dirty="0">
                <a:solidFill>
                  <a:schemeClr val="tx1"/>
                </a:solidFill>
              </a:rPr>
              <a:t>La Côte-Nord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4955" y="4777380"/>
            <a:ext cx="8825658" cy="8614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1800" dirty="0">
                <a:solidFill>
                  <a:schemeClr val="tx1"/>
                </a:solidFill>
              </a:rPr>
              <a:t>Choisir la Côte-Nord, c’est partir pour une destination d’aventures et de découvertes des plus remarquables.</a:t>
            </a:r>
          </a:p>
        </p:txBody>
      </p:sp>
    </p:spTree>
    <p:extLst>
      <p:ext uri="{BB962C8B-B14F-4D97-AF65-F5344CB8AC3E}">
        <p14:creationId xmlns:p14="http://schemas.microsoft.com/office/powerpoint/2010/main" val="2390975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96001" y="1714489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lle d’ions">
  <a:themeElements>
    <a:clrScheme name="Salle d’ions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le d’ions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le d’ions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ppt/theme/themeOverride2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322</Words>
  <Application>Microsoft Office PowerPoint</Application>
  <PresentationFormat>Grand écran</PresentationFormat>
  <Paragraphs>82</Paragraphs>
  <Slides>17</Slides>
  <Notes>17</Notes>
  <HiddenSlides>0</HiddenSlides>
  <MMClips>1</MMClips>
  <ScaleCrop>false</ScaleCrop>
  <HeadingPairs>
    <vt:vector size="8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  <vt:variant>
        <vt:lpstr>Diaporamas personnalisés</vt:lpstr>
      </vt:variant>
      <vt:variant>
        <vt:i4>2</vt:i4>
      </vt:variant>
    </vt:vector>
  </HeadingPairs>
  <TitlesOfParts>
    <vt:vector size="30" baseType="lpstr">
      <vt:lpstr>Arial</vt:lpstr>
      <vt:lpstr>Arial Narrow</vt:lpstr>
      <vt:lpstr>Book Antiqua</vt:lpstr>
      <vt:lpstr>Century Gothic</vt:lpstr>
      <vt:lpstr>Comic Sans MS</vt:lpstr>
      <vt:lpstr>Lucida Sans</vt:lpstr>
      <vt:lpstr>Times New Roman</vt:lpstr>
      <vt:lpstr>Wingdings</vt:lpstr>
      <vt:lpstr>Wingdings 3</vt:lpstr>
      <vt:lpstr>Kilter</vt:lpstr>
      <vt:lpstr>Salle d’ions</vt:lpstr>
      <vt:lpstr>LA ROUTE DES VACANCES</vt:lpstr>
      <vt:lpstr>DESTINATIONS PROPOSÉES</vt:lpstr>
      <vt:lpstr>La Mauricie</vt:lpstr>
      <vt:lpstr>La Mauricie…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Jocelyne Roberge</dc:creator>
  <cp:lastModifiedBy>Jocelyne</cp:lastModifiedBy>
  <cp:revision>17</cp:revision>
  <dcterms:created xsi:type="dcterms:W3CDTF">2021-02-08T14:42:03Z</dcterms:created>
  <dcterms:modified xsi:type="dcterms:W3CDTF">2021-02-24T13:46:39Z</dcterms:modified>
</cp:coreProperties>
</file>